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ED5291A-ABA3-4E91-BDC5-204401515594}" type="datetimeFigureOut">
              <a:rPr lang="en-US" smtClean="0"/>
              <a:pPr/>
              <a:t>4/1/2012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9C4125-BD35-4E2F-A881-E12996C69AE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D5291A-ABA3-4E91-BDC5-204401515594}" type="datetimeFigureOut">
              <a:rPr lang="en-US" smtClean="0"/>
              <a:pPr/>
              <a:t>4/1/2012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9C4125-BD35-4E2F-A881-E12996C69AE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D5291A-ABA3-4E91-BDC5-204401515594}" type="datetimeFigureOut">
              <a:rPr lang="en-US" smtClean="0"/>
              <a:pPr/>
              <a:t>4/1/2012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9C4125-BD35-4E2F-A881-E12996C69A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D5291A-ABA3-4E91-BDC5-204401515594}" type="datetimeFigureOut">
              <a:rPr lang="en-US" smtClean="0"/>
              <a:pPr/>
              <a:t>4/1/2012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9C4125-BD35-4E2F-A881-E12996C69AE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D5291A-ABA3-4E91-BDC5-204401515594}" type="datetimeFigureOut">
              <a:rPr lang="en-US" smtClean="0"/>
              <a:pPr/>
              <a:t>4/1/2012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9C4125-BD35-4E2F-A881-E12996C69AE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ED5291A-ABA3-4E91-BDC5-204401515594}" type="datetimeFigureOut">
              <a:rPr lang="en-US" smtClean="0"/>
              <a:pPr/>
              <a:t>4/1/2012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9C4125-BD35-4E2F-A881-E12996C69AE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ED5291A-ABA3-4E91-BDC5-204401515594}" type="datetimeFigureOut">
              <a:rPr lang="en-US" smtClean="0"/>
              <a:pPr/>
              <a:t>4/1/2012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9C4125-BD35-4E2F-A881-E12996C69AE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D5291A-ABA3-4E91-BDC5-204401515594}" type="datetimeFigureOut">
              <a:rPr lang="en-US" smtClean="0"/>
              <a:pPr/>
              <a:t>4/1/2012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9C4125-BD35-4E2F-A881-E12996C69AE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D5291A-ABA3-4E91-BDC5-204401515594}" type="datetimeFigureOut">
              <a:rPr lang="en-US" smtClean="0"/>
              <a:pPr/>
              <a:t>4/1/2012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9C4125-BD35-4E2F-A881-E12996C69AE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D5291A-ABA3-4E91-BDC5-204401515594}" type="datetimeFigureOut">
              <a:rPr lang="en-US" smtClean="0"/>
              <a:pPr/>
              <a:t>4/1/2012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9C4125-BD35-4E2F-A881-E12996C69AE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D5291A-ABA3-4E91-BDC5-204401515594}" type="datetimeFigureOut">
              <a:rPr lang="en-US" smtClean="0"/>
              <a:pPr/>
              <a:t>4/1/2012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9C4125-BD35-4E2F-A881-E12996C69AE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D5291A-ABA3-4E91-BDC5-204401515594}" type="datetimeFigureOut">
              <a:rPr lang="en-US" smtClean="0"/>
              <a:pPr/>
              <a:t>4/1/2012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9C4125-BD35-4E2F-A881-E12996C69AE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667000"/>
            <a:ext cx="7772400" cy="1470025"/>
          </a:xfrm>
        </p:spPr>
        <p:txBody>
          <a:bodyPr>
            <a:normAutofit fontScale="90000"/>
          </a:bodyPr>
          <a:lstStyle/>
          <a:p>
            <a:r>
              <a:rPr lang="en-US" b="1" dirty="0" smtClean="0">
                <a:solidFill>
                  <a:schemeClr val="tx2">
                    <a:lumMod val="60000"/>
                    <a:lumOff val="40000"/>
                  </a:schemeClr>
                </a:solidFill>
                <a:effectLst>
                  <a:outerShdw blurRad="38100" dist="38100" dir="2700000" algn="tl">
                    <a:srgbClr val="000000">
                      <a:alpha val="43137"/>
                    </a:srgbClr>
                  </a:outerShdw>
                </a:effectLst>
              </a:rPr>
              <a:t>CREATING A WEB PROJECT AND CONNECTING TO THE DATABASE</a:t>
            </a:r>
            <a:br>
              <a:rPr lang="en-US" b="1" dirty="0" smtClean="0">
                <a:solidFill>
                  <a:schemeClr val="tx2">
                    <a:lumMod val="60000"/>
                    <a:lumOff val="40000"/>
                  </a:schemeClr>
                </a:solidFill>
                <a:effectLst>
                  <a:outerShdw blurRad="38100" dist="38100" dir="2700000" algn="tl">
                    <a:srgbClr val="000000">
                      <a:alpha val="43137"/>
                    </a:srgbClr>
                  </a:outerShdw>
                </a:effectLst>
              </a:rPr>
            </a:br>
            <a:endParaRPr lang="en-US" dirty="0">
              <a:solidFill>
                <a:schemeClr val="tx2">
                  <a:lumMod val="60000"/>
                  <a:lumOff val="40000"/>
                </a:schemeClr>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2"/>
          <a:srcRect/>
          <a:stretch>
            <a:fillRect/>
          </a:stretch>
        </p:blipFill>
        <p:spPr bwMode="auto">
          <a:xfrm>
            <a:off x="304800" y="233804"/>
            <a:ext cx="8439584" cy="6319396"/>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b="1" dirty="0" smtClean="0">
                <a:solidFill>
                  <a:schemeClr val="tx2">
                    <a:lumMod val="60000"/>
                    <a:lumOff val="40000"/>
                  </a:schemeClr>
                </a:solidFill>
                <a:effectLst>
                  <a:outerShdw blurRad="38100" dist="38100" dir="2700000" algn="tl">
                    <a:srgbClr val="000000">
                      <a:alpha val="43137"/>
                    </a:srgbClr>
                  </a:outerShdw>
                </a:effectLst>
              </a:rPr>
              <a:t>Creating a Typed </a:t>
            </a:r>
            <a:r>
              <a:rPr lang="en-US" b="1" dirty="0" err="1" smtClean="0">
                <a:solidFill>
                  <a:schemeClr val="tx2">
                    <a:lumMod val="60000"/>
                    <a:lumOff val="40000"/>
                  </a:schemeClr>
                </a:solidFill>
                <a:effectLst>
                  <a:outerShdw blurRad="38100" dist="38100" dir="2700000" algn="tl">
                    <a:srgbClr val="000000">
                      <a:alpha val="43137"/>
                    </a:srgbClr>
                  </a:outerShdw>
                </a:effectLst>
              </a:rPr>
              <a:t>DataSet</a:t>
            </a:r>
            <a:r>
              <a:rPr lang="en-US" b="1" dirty="0" smtClean="0">
                <a:solidFill>
                  <a:schemeClr val="tx2">
                    <a:lumMod val="60000"/>
                    <a:lumOff val="40000"/>
                  </a:schemeClr>
                </a:solidFill>
                <a:effectLst>
                  <a:outerShdw blurRad="38100" dist="38100" dir="2700000" algn="tl">
                    <a:srgbClr val="000000">
                      <a:alpha val="43137"/>
                    </a:srgbClr>
                  </a:outerShdw>
                </a:effectLst>
              </a:rPr>
              <a:t> and Table Adapter</a:t>
            </a:r>
            <a:br>
              <a:rPr lang="en-US" b="1" dirty="0" smtClean="0">
                <a:solidFill>
                  <a:schemeClr val="tx2">
                    <a:lumMod val="60000"/>
                    <a:lumOff val="40000"/>
                  </a:schemeClr>
                </a:solidFill>
                <a:effectLst>
                  <a:outerShdw blurRad="38100" dist="38100" dir="2700000" algn="tl">
                    <a:srgbClr val="000000">
                      <a:alpha val="43137"/>
                    </a:srgbClr>
                  </a:outerShdw>
                </a:effectLst>
              </a:rPr>
            </a:br>
            <a:endParaRPr lang="en-US" dirty="0">
              <a:solidFill>
                <a:schemeClr val="tx2">
                  <a:lumMod val="60000"/>
                  <a:lumOff val="40000"/>
                </a:schemeClr>
              </a:solidFill>
              <a:effectLst>
                <a:outerShdw blurRad="38100" dist="38100" dir="2700000" algn="tl">
                  <a:srgbClr val="000000">
                    <a:alpha val="43137"/>
                  </a:srgbClr>
                </a:outerShdw>
              </a:effectLst>
            </a:endParaRPr>
          </a:p>
        </p:txBody>
      </p:sp>
      <p:pic>
        <p:nvPicPr>
          <p:cNvPr id="23554" name="Picture 2"/>
          <p:cNvPicPr>
            <a:picLocks noChangeAspect="1" noChangeArrowheads="1"/>
          </p:cNvPicPr>
          <p:nvPr/>
        </p:nvPicPr>
        <p:blipFill>
          <a:blip r:embed="rId2"/>
          <a:srcRect/>
          <a:stretch>
            <a:fillRect/>
          </a:stretch>
        </p:blipFill>
        <p:spPr bwMode="auto">
          <a:xfrm>
            <a:off x="762000" y="1676400"/>
            <a:ext cx="7191375" cy="4824759"/>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i.msdn.microsoft.com/dynimg/IC148398.gif"/>
          <p:cNvPicPr>
            <a:picLocks noChangeAspect="1" noChangeArrowheads="1"/>
          </p:cNvPicPr>
          <p:nvPr/>
        </p:nvPicPr>
        <p:blipFill>
          <a:blip r:embed="rId2"/>
          <a:srcRect/>
          <a:stretch>
            <a:fillRect/>
          </a:stretch>
        </p:blipFill>
        <p:spPr bwMode="auto">
          <a:xfrm>
            <a:off x="706581" y="762000"/>
            <a:ext cx="7966363" cy="5257800"/>
          </a:xfrm>
          <a:prstGeom prst="rect">
            <a:avLst/>
          </a:prstGeom>
          <a:noFill/>
        </p:spPr>
      </p:pic>
      <p:sp>
        <p:nvSpPr>
          <p:cNvPr id="6" name="Rectangle 1"/>
          <p:cNvSpPr>
            <a:spLocks noChangeArrowheads="1"/>
          </p:cNvSpPr>
          <p:nvPr/>
        </p:nvSpPr>
        <p:spPr bwMode="auto">
          <a:xfrm>
            <a:off x="381000" y="152400"/>
            <a:ext cx="66294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2">
                    <a:lumMod val="60000"/>
                    <a:lumOff val="40000"/>
                  </a:schemeClr>
                </a:solidFill>
                <a:effectLst>
                  <a:outerShdw blurRad="38100" dist="38100" dir="2700000" algn="tl">
                    <a:srgbClr val="000000">
                      <a:alpha val="43137"/>
                    </a:srgbClr>
                  </a:outerShdw>
                </a:effectLst>
                <a:latin typeface="Arial" charset="0"/>
              </a:rPr>
              <a:t>New Project Start</a:t>
            </a:r>
            <a:endParaRPr kumimoji="0" lang="en-US" sz="49800" b="1" i="0" u="none" strike="noStrike" cap="none" normalizeH="0" baseline="0" dirty="0" smtClean="0">
              <a:ln>
                <a:noFill/>
              </a:ln>
              <a:solidFill>
                <a:schemeClr val="tx2">
                  <a:lumMod val="60000"/>
                  <a:lumOff val="40000"/>
                </a:schemeClr>
              </a:solidFill>
              <a:effectLst>
                <a:outerShdw blurRad="38100" dist="38100" dir="2700000" algn="tl">
                  <a:srgbClr val="000000">
                    <a:alpha val="43137"/>
                  </a:srgbClr>
                </a:outerShdw>
              </a:effectLst>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2">
                    <a:lumMod val="60000"/>
                    <a:lumOff val="40000"/>
                  </a:schemeClr>
                </a:solidFill>
                <a:effectLst>
                  <a:outerShdw blurRad="38100" dist="38100" dir="2700000" algn="tl">
                    <a:srgbClr val="000000">
                      <a:alpha val="43137"/>
                    </a:srgbClr>
                  </a:outerShdw>
                </a:effectLst>
              </a:rPr>
              <a:t>Add a Connection to Your Database Server's Northwind Database</a:t>
            </a:r>
            <a:endParaRPr lang="en-US" dirty="0">
              <a:solidFill>
                <a:schemeClr val="tx2">
                  <a:lumMod val="60000"/>
                  <a:lumOff val="40000"/>
                </a:schemeClr>
              </a:solidFill>
              <a:effectLst>
                <a:outerShdw blurRad="38100" dist="38100" dir="2700000" algn="tl">
                  <a:srgbClr val="000000">
                    <a:alpha val="43137"/>
                  </a:srgbClr>
                </a:outerShdw>
              </a:effectLst>
            </a:endParaRPr>
          </a:p>
        </p:txBody>
      </p:sp>
      <p:pic>
        <p:nvPicPr>
          <p:cNvPr id="4098" name="Picture 2" descr="http://i.msdn.microsoft.com/dynimg/IC103600.gif"/>
          <p:cNvPicPr>
            <a:picLocks noChangeAspect="1" noChangeArrowheads="1"/>
          </p:cNvPicPr>
          <p:nvPr/>
        </p:nvPicPr>
        <p:blipFill>
          <a:blip r:embed="rId2"/>
          <a:srcRect/>
          <a:stretch>
            <a:fillRect/>
          </a:stretch>
        </p:blipFill>
        <p:spPr bwMode="auto">
          <a:xfrm>
            <a:off x="2362200" y="1496961"/>
            <a:ext cx="3276600" cy="5284839"/>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813679"/>
            <a:ext cx="8534400" cy="3139321"/>
          </a:xfrm>
          <a:prstGeom prst="rect">
            <a:avLst/>
          </a:prstGeom>
        </p:spPr>
        <p:txBody>
          <a:bodyPr wrap="square">
            <a:spAutoFit/>
          </a:bodyPr>
          <a:lstStyle/>
          <a:p>
            <a:pPr algn="just"/>
            <a:r>
              <a:rPr lang="en-US" dirty="0" smtClean="0"/>
              <a:t>When working with data one option is to embed the data-specific logic directly into the presentation layer (in a web application, the ASP.NET pages make up the presentation layer). This may take the form of writing ADO.NET code in the ASP.NET page's code portion or using the </a:t>
            </a:r>
            <a:r>
              <a:rPr lang="en-US" dirty="0" err="1" smtClean="0"/>
              <a:t>SqlDataSource</a:t>
            </a:r>
            <a:r>
              <a:rPr lang="en-US" dirty="0" smtClean="0"/>
              <a:t> control from the markup portion. In either case, this approach tightly couples the data access logic with the presentation layer. The recommended approach, however, is to separate the data access logic from the presentation layer. This separate layer is referred to as the Data Access Layer, DAL for short, and is typically implemented as a separate Class Library project. The benefits of this layered architecture are well documented (see the "Further Readings" section at the end of this tutorial for information on these advantages) and is the approach we will take in this series</a:t>
            </a:r>
            <a:endParaRPr lang="en-US" dirty="0"/>
          </a:p>
        </p:txBody>
      </p:sp>
      <p:sp>
        <p:nvSpPr>
          <p:cNvPr id="5" name="Rectangle 4"/>
          <p:cNvSpPr/>
          <p:nvPr/>
        </p:nvSpPr>
        <p:spPr>
          <a:xfrm>
            <a:off x="1219200" y="228600"/>
            <a:ext cx="5378973" cy="584775"/>
          </a:xfrm>
          <a:prstGeom prst="rect">
            <a:avLst/>
          </a:prstGeom>
        </p:spPr>
        <p:txBody>
          <a:bodyPr wrap="none">
            <a:spAutoFit/>
          </a:bodyPr>
          <a:lstStyle/>
          <a:p>
            <a:pPr algn="just"/>
            <a:r>
              <a:rPr lang="en-US" sz="3200" b="1" dirty="0" smtClean="0">
                <a:solidFill>
                  <a:schemeClr val="tx2">
                    <a:lumMod val="60000"/>
                    <a:lumOff val="40000"/>
                  </a:schemeClr>
                </a:solidFill>
                <a:effectLst>
                  <a:outerShdw blurRad="38100" dist="38100" dir="2700000" algn="tl">
                    <a:srgbClr val="000000">
                      <a:alpha val="43137"/>
                    </a:srgbClr>
                  </a:outerShdw>
                </a:effectLst>
              </a:rPr>
              <a:t>Creating the Data Access Layer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lumMod val="60000"/>
                    <a:lumOff val="40000"/>
                  </a:schemeClr>
                </a:solidFill>
              </a:rPr>
              <a:t>Methods of DAL</a:t>
            </a:r>
            <a:endParaRPr lang="en-US" b="1" dirty="0">
              <a:solidFill>
                <a:schemeClr val="tx2">
                  <a:lumMod val="60000"/>
                  <a:lumOff val="40000"/>
                </a:schemeClr>
              </a:solidFill>
            </a:endParaRPr>
          </a:p>
        </p:txBody>
      </p:sp>
      <p:sp>
        <p:nvSpPr>
          <p:cNvPr id="3" name="Content Placeholder 2"/>
          <p:cNvSpPr>
            <a:spLocks noGrp="1"/>
          </p:cNvSpPr>
          <p:nvPr>
            <p:ph idx="1"/>
          </p:nvPr>
        </p:nvSpPr>
        <p:spPr/>
        <p:txBody>
          <a:bodyPr>
            <a:normAutofit/>
          </a:bodyPr>
          <a:lstStyle/>
          <a:p>
            <a:r>
              <a:rPr lang="en-US" sz="2400" dirty="0" err="1" smtClean="0">
                <a:solidFill>
                  <a:schemeClr val="tx1">
                    <a:lumMod val="75000"/>
                    <a:lumOff val="25000"/>
                  </a:schemeClr>
                </a:solidFill>
              </a:rPr>
              <a:t>GetCategories</a:t>
            </a:r>
            <a:r>
              <a:rPr lang="en-US" sz="2400" dirty="0" smtClean="0">
                <a:solidFill>
                  <a:schemeClr val="tx1">
                    <a:lumMod val="75000"/>
                    <a:lumOff val="25000"/>
                  </a:schemeClr>
                </a:solidFill>
              </a:rPr>
              <a:t>(), which will return information about all of the categories</a:t>
            </a:r>
          </a:p>
          <a:p>
            <a:r>
              <a:rPr lang="en-US" sz="2400" dirty="0" err="1" smtClean="0">
                <a:solidFill>
                  <a:schemeClr val="tx1">
                    <a:lumMod val="75000"/>
                    <a:lumOff val="25000"/>
                  </a:schemeClr>
                </a:solidFill>
              </a:rPr>
              <a:t>GetProducts</a:t>
            </a:r>
            <a:r>
              <a:rPr lang="en-US" sz="2400" dirty="0" smtClean="0">
                <a:solidFill>
                  <a:schemeClr val="tx1">
                    <a:lumMod val="75000"/>
                    <a:lumOff val="25000"/>
                  </a:schemeClr>
                </a:solidFill>
              </a:rPr>
              <a:t>(), which will return information about all of the products</a:t>
            </a:r>
          </a:p>
          <a:p>
            <a:r>
              <a:rPr lang="en-US" sz="2400" dirty="0" err="1" smtClean="0">
                <a:solidFill>
                  <a:schemeClr val="tx1">
                    <a:lumMod val="75000"/>
                    <a:lumOff val="25000"/>
                  </a:schemeClr>
                </a:solidFill>
              </a:rPr>
              <a:t>GetProductsByCategoryID</a:t>
            </a:r>
            <a:r>
              <a:rPr lang="en-US" sz="2400" dirty="0" smtClean="0">
                <a:solidFill>
                  <a:schemeClr val="tx1">
                    <a:lumMod val="75000"/>
                    <a:lumOff val="25000"/>
                  </a:schemeClr>
                </a:solidFill>
              </a:rPr>
              <a:t>(</a:t>
            </a:r>
            <a:r>
              <a:rPr lang="en-US" sz="2400" i="1" dirty="0" err="1" smtClean="0">
                <a:solidFill>
                  <a:schemeClr val="tx1">
                    <a:lumMod val="75000"/>
                    <a:lumOff val="25000"/>
                  </a:schemeClr>
                </a:solidFill>
              </a:rPr>
              <a:t>categoryID</a:t>
            </a:r>
            <a:r>
              <a:rPr lang="en-US" sz="2400" dirty="0" smtClean="0">
                <a:solidFill>
                  <a:schemeClr val="tx1">
                    <a:lumMod val="75000"/>
                    <a:lumOff val="25000"/>
                  </a:schemeClr>
                </a:solidFill>
              </a:rPr>
              <a:t>), which will return all products that belong to a specified category</a:t>
            </a:r>
          </a:p>
          <a:p>
            <a:r>
              <a:rPr lang="en-US" sz="2400" dirty="0" err="1" smtClean="0">
                <a:solidFill>
                  <a:schemeClr val="tx1">
                    <a:lumMod val="75000"/>
                    <a:lumOff val="25000"/>
                  </a:schemeClr>
                </a:solidFill>
              </a:rPr>
              <a:t>GetProductByProductID</a:t>
            </a:r>
            <a:r>
              <a:rPr lang="en-US" sz="2400" dirty="0" smtClean="0">
                <a:solidFill>
                  <a:schemeClr val="tx1">
                    <a:lumMod val="75000"/>
                    <a:lumOff val="25000"/>
                  </a:schemeClr>
                </a:solidFill>
              </a:rPr>
              <a:t>(</a:t>
            </a:r>
            <a:r>
              <a:rPr lang="en-US" sz="2400" i="1" dirty="0" err="1" smtClean="0">
                <a:solidFill>
                  <a:schemeClr val="tx1">
                    <a:lumMod val="75000"/>
                    <a:lumOff val="25000"/>
                  </a:schemeClr>
                </a:solidFill>
              </a:rPr>
              <a:t>productID</a:t>
            </a:r>
            <a:r>
              <a:rPr lang="en-US" sz="2400" dirty="0" smtClean="0">
                <a:solidFill>
                  <a:schemeClr val="tx1">
                    <a:lumMod val="75000"/>
                    <a:lumOff val="25000"/>
                  </a:schemeClr>
                </a:solidFill>
              </a:rPr>
              <a:t>), which will return information about a particular product</a:t>
            </a:r>
          </a:p>
          <a:p>
            <a:endParaRPr lang="en-US" sz="2400" dirty="0">
              <a:solidFill>
                <a:schemeClr val="tx1">
                  <a:lumMod val="75000"/>
                  <a:lumOff val="2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2"/>
          <a:srcRect/>
          <a:stretch>
            <a:fillRect/>
          </a:stretch>
        </p:blipFill>
        <p:spPr bwMode="auto">
          <a:xfrm>
            <a:off x="762000" y="1447800"/>
            <a:ext cx="7684750" cy="3581400"/>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spect="1" noChangeArrowheads="1"/>
          </p:cNvPicPr>
          <p:nvPr/>
        </p:nvPicPr>
        <p:blipFill>
          <a:blip r:embed="rId2"/>
          <a:srcRect/>
          <a:stretch>
            <a:fillRect/>
          </a:stretch>
        </p:blipFill>
        <p:spPr bwMode="auto">
          <a:xfrm>
            <a:off x="381001" y="425565"/>
            <a:ext cx="8337856" cy="5975235"/>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srcRect/>
          <a:stretch>
            <a:fillRect/>
          </a:stretch>
        </p:blipFill>
        <p:spPr bwMode="auto">
          <a:xfrm>
            <a:off x="689297" y="513263"/>
            <a:ext cx="7464103" cy="5811337"/>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2"/>
          <a:srcRect/>
          <a:stretch>
            <a:fillRect/>
          </a:stretch>
        </p:blipFill>
        <p:spPr bwMode="auto">
          <a:xfrm>
            <a:off x="2315722" y="381000"/>
            <a:ext cx="4008878" cy="586740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239</Words>
  <Application>Microsoft Office PowerPoint</Application>
  <PresentationFormat>On-screen Show (4:3)</PresentationFormat>
  <Paragraphs>11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CREATING A WEB PROJECT AND CONNECTING TO THE DATABASE </vt:lpstr>
      <vt:lpstr>Slide 2</vt:lpstr>
      <vt:lpstr>Add a Connection to Your Database Server's Northwind Database</vt:lpstr>
      <vt:lpstr>Slide 4</vt:lpstr>
      <vt:lpstr>Methods of DAL</vt:lpstr>
      <vt:lpstr>Slide 6</vt:lpstr>
      <vt:lpstr>Slide 7</vt:lpstr>
      <vt:lpstr>Slide 8</vt:lpstr>
      <vt:lpstr>Slide 9</vt:lpstr>
      <vt:lpstr>Slide 10</vt:lpstr>
      <vt:lpstr>Creating a Typed DataSet and Table Adapter </vt:lpstr>
    </vt:vector>
  </TitlesOfParts>
  <Company>K. K. BROTHERS.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KHURRAM QAZI</dc:creator>
  <cp:lastModifiedBy>dell</cp:lastModifiedBy>
  <cp:revision>9</cp:revision>
  <dcterms:created xsi:type="dcterms:W3CDTF">2011-09-26T18:33:01Z</dcterms:created>
  <dcterms:modified xsi:type="dcterms:W3CDTF">2012-04-01T16:54:42Z</dcterms:modified>
</cp:coreProperties>
</file>